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73" r:id="rId1"/>
  </p:sldMasterIdLst>
  <p:notesMasterIdLst>
    <p:notesMasterId r:id="rId26"/>
  </p:notesMasterIdLst>
  <p:sldIdLst>
    <p:sldId id="256" r:id="rId2"/>
    <p:sldId id="283" r:id="rId3"/>
    <p:sldId id="282" r:id="rId4"/>
    <p:sldId id="284" r:id="rId5"/>
    <p:sldId id="285" r:id="rId6"/>
    <p:sldId id="301" r:id="rId7"/>
    <p:sldId id="302" r:id="rId8"/>
    <p:sldId id="303" r:id="rId9"/>
    <p:sldId id="258" r:id="rId10"/>
    <p:sldId id="259" r:id="rId11"/>
    <p:sldId id="271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78" r:id="rId20"/>
    <p:sldId id="293" r:id="rId21"/>
    <p:sldId id="294" r:id="rId22"/>
    <p:sldId id="300" r:id="rId23"/>
    <p:sldId id="295" r:id="rId24"/>
    <p:sldId id="29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0689" autoAdjust="0"/>
  </p:normalViewPr>
  <p:slideViewPr>
    <p:cSldViewPr snapToGrid="0">
      <p:cViewPr varScale="1">
        <p:scale>
          <a:sx n="81" d="100"/>
          <a:sy n="81" d="100"/>
        </p:scale>
        <p:origin x="7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8033B-CE29-4025-8531-795B9DB33480}" type="datetimeFigureOut">
              <a:rPr lang="es-PE" smtClean="0"/>
              <a:t>08/11/2015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BA216-628B-4B70-90C0-64807D1C1F5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06996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Tarea</a:t>
            </a:r>
            <a:r>
              <a:rPr lang="es-PE" baseline="0" dirty="0" smtClean="0"/>
              <a:t> a producción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BA216-628B-4B70-90C0-64807D1C1F58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6782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167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66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2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48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45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071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11/8/2015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999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11/8/2015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11/8/2015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08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43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6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02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75254" y="-169428"/>
            <a:ext cx="10058400" cy="2130750"/>
          </a:xfrm>
        </p:spPr>
        <p:txBody>
          <a:bodyPr>
            <a:normAutofit/>
          </a:bodyPr>
          <a:lstStyle/>
          <a:p>
            <a:pPr algn="ctr"/>
            <a:r>
              <a:rPr lang="es-PE" sz="5400" dirty="0" smtClean="0"/>
              <a:t>GESTIÓN DE PROYECTOS</a:t>
            </a:r>
            <a:br>
              <a:rPr lang="es-PE" sz="5400" dirty="0" smtClean="0"/>
            </a:br>
            <a:r>
              <a:rPr lang="es-PE" sz="5400" dirty="0" smtClean="0"/>
              <a:t>CON MS PROJECT</a:t>
            </a:r>
            <a:endParaRPr lang="es-PE" sz="54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875680" y="4860463"/>
            <a:ext cx="6161515" cy="754725"/>
          </a:xfrm>
        </p:spPr>
        <p:txBody>
          <a:bodyPr/>
          <a:lstStyle/>
          <a:p>
            <a:r>
              <a:rPr lang="es-PE" b="1" dirty="0" smtClean="0">
                <a:solidFill>
                  <a:schemeClr val="tx1"/>
                </a:solidFill>
              </a:rPr>
              <a:t>ING.MG. JOHNNY TORRES ORDINOLA</a:t>
            </a:r>
            <a:endParaRPr lang="es-PE" b="1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90" y="2080591"/>
            <a:ext cx="1879946" cy="187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9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4551" y="157814"/>
            <a:ext cx="10583858" cy="1450757"/>
          </a:xfrm>
        </p:spPr>
        <p:txBody>
          <a:bodyPr/>
          <a:lstStyle/>
          <a:p>
            <a:r>
              <a:rPr lang="es-PE" dirty="0">
                <a:solidFill>
                  <a:schemeClr val="accent2"/>
                </a:solidFill>
              </a:rPr>
              <a:t>6</a:t>
            </a:r>
            <a:r>
              <a:rPr lang="es-PE" dirty="0" smtClean="0">
                <a:solidFill>
                  <a:schemeClr val="accent2"/>
                </a:solidFill>
              </a:rPr>
              <a:t>. </a:t>
            </a:r>
            <a:r>
              <a:rPr lang="es-PE" sz="4300" b="1" dirty="0">
                <a:solidFill>
                  <a:schemeClr val="accent2"/>
                </a:solidFill>
              </a:rPr>
              <a:t>CONTEXTO DE LA DIRECCIÓN DE PROYECTOS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2013159"/>
            <a:ext cx="4286089" cy="4023360"/>
          </a:xfrm>
        </p:spPr>
        <p:txBody>
          <a:bodyPr/>
          <a:lstStyle/>
          <a:p>
            <a:r>
              <a:rPr lang="es-PE" sz="2400" dirty="0"/>
              <a:t>Los proyectos están incluidos dentro de un contexto más amplio. En el gráfico a continuación se resume el nivel de jerarquía donde se encuentran enmarcados los proyectos.</a:t>
            </a:r>
          </a:p>
          <a:p>
            <a:endParaRPr lang="es-PE" dirty="0"/>
          </a:p>
        </p:txBody>
      </p:sp>
      <p:pic>
        <p:nvPicPr>
          <p:cNvPr id="4" name="Imagen 3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04" t="8384" r="17840" b="6273"/>
          <a:stretch/>
        </p:blipFill>
        <p:spPr bwMode="auto">
          <a:xfrm rot="5400000">
            <a:off x="6355671" y="1152988"/>
            <a:ext cx="3731199" cy="51166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3349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2141948"/>
            <a:ext cx="4569424" cy="2558841"/>
          </a:xfrm>
        </p:spPr>
        <p:txBody>
          <a:bodyPr/>
          <a:lstStyle/>
          <a:p>
            <a:r>
              <a:rPr lang="es-PE" sz="2400" dirty="0"/>
              <a:t>Históricamente las variables de la restricción triple del proyecto eran tres: tiempo, costo y ámbito. Veremos más adelante que hoy en día son más de tres variables.</a:t>
            </a:r>
          </a:p>
          <a:p>
            <a:r>
              <a:rPr lang="es-PE" dirty="0"/>
              <a:t> </a:t>
            </a:r>
          </a:p>
          <a:p>
            <a:endParaRPr lang="es-PE" dirty="0"/>
          </a:p>
        </p:txBody>
      </p:sp>
      <p:pic>
        <p:nvPicPr>
          <p:cNvPr id="4" name="Imagen 3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55"/>
          <a:stretch/>
        </p:blipFill>
        <p:spPr>
          <a:xfrm>
            <a:off x="6156101" y="1880315"/>
            <a:ext cx="4464023" cy="405684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95365" y="759853"/>
            <a:ext cx="9674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 dirty="0" smtClean="0">
                <a:solidFill>
                  <a:schemeClr val="accent2"/>
                </a:solidFill>
              </a:rPr>
              <a:t>7. EL TRIANGULO DEL PROYECTO</a:t>
            </a:r>
            <a:endParaRPr lang="es-PE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265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>
                <a:solidFill>
                  <a:schemeClr val="accent2"/>
                </a:solidFill>
              </a:rPr>
              <a:t>7.1. EL TIEMPO</a:t>
            </a:r>
            <a:endParaRPr lang="es-PE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974522"/>
            <a:ext cx="10058400" cy="4023360"/>
          </a:xfrm>
        </p:spPr>
        <p:txBody>
          <a:bodyPr>
            <a:normAutofit lnSpcReduction="10000"/>
          </a:bodyPr>
          <a:lstStyle/>
          <a:p>
            <a:r>
              <a:rPr lang="es-PE" sz="2400" dirty="0"/>
              <a:t>Para la mayoría de los proyectos  que tengan como finalidad un evento, o la creación de un </a:t>
            </a:r>
            <a:r>
              <a:rPr lang="es-PE" sz="2400" dirty="0" smtClean="0"/>
              <a:t>producto</a:t>
            </a:r>
            <a:r>
              <a:rPr lang="es-PE" sz="2400" dirty="0"/>
              <a:t>, el tiempo es la delimitación más importante a gestionar</a:t>
            </a:r>
            <a:r>
              <a:rPr lang="es-PE" sz="2400" dirty="0" smtClean="0"/>
              <a:t>.</a:t>
            </a:r>
          </a:p>
          <a:p>
            <a:r>
              <a:rPr lang="es-PE" sz="2400" dirty="0"/>
              <a:t>A continuación se muestran algunos ejemplos de delimitación de tiempo: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PE" sz="2400" dirty="0" smtClean="0"/>
              <a:t>Estamos </a:t>
            </a:r>
            <a:r>
              <a:rPr lang="es-PE" sz="2400" dirty="0"/>
              <a:t>realizando un trabajo grupal en una clase y el docente nos cede un tiempo determinado</a:t>
            </a:r>
            <a:r>
              <a:rPr lang="es-PE" sz="2400" dirty="0" smtClean="0"/>
              <a:t>.</a:t>
            </a:r>
            <a:endParaRPr lang="es-PE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PE" sz="2400" dirty="0"/>
              <a:t>Estamos construyendo una casa y debemos finalizar el techo antes de que llegue la temporada de lluvia</a:t>
            </a:r>
            <a:r>
              <a:rPr lang="es-PE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PE" sz="2400" dirty="0"/>
              <a:t>Estamos desarrollando un nuevo sistema de seguimiento de inventario que deberá ser puesto en práctica a principios del próximo año.</a:t>
            </a:r>
          </a:p>
          <a:p>
            <a:pPr>
              <a:buFont typeface="Wingdings" panose="05000000000000000000" pitchFamily="2" charset="2"/>
              <a:buChar char="§"/>
            </a:pPr>
            <a:endParaRPr lang="es-PE" sz="2400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1066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592428"/>
            <a:ext cx="10058400" cy="951749"/>
          </a:xfrm>
        </p:spPr>
        <p:txBody>
          <a:bodyPr/>
          <a:lstStyle/>
          <a:p>
            <a:r>
              <a:rPr lang="es-PE" dirty="0" smtClean="0">
                <a:solidFill>
                  <a:schemeClr val="accent2"/>
                </a:solidFill>
              </a:rPr>
              <a:t>7.2 .EL COSTO</a:t>
            </a:r>
            <a:endParaRPr lang="es-PE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E" sz="2400" dirty="0"/>
              <a:t>L</a:t>
            </a:r>
            <a:r>
              <a:rPr lang="es-PE" sz="2400" dirty="0" smtClean="0"/>
              <a:t>os </a:t>
            </a:r>
            <a:r>
              <a:rPr lang="es-PE" sz="2400" dirty="0"/>
              <a:t>costos son todos los recursos requeridos para llevar a cabo el proyecto. El costo incluye las personas y el equipamiento para realizar el trabajo, los materiales utilizados, y todos los demás eventos y aspectos que requieren  dinero o la atención de alguien en un proyecto. </a:t>
            </a:r>
            <a:endParaRPr lang="es-PE" sz="2400" dirty="0" smtClean="0"/>
          </a:p>
          <a:p>
            <a:r>
              <a:rPr lang="es-PE" sz="2400" dirty="0"/>
              <a:t>A continuación se mencionan algunos ejemplos de delimitación de costo: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PE" sz="2400" dirty="0" smtClean="0"/>
              <a:t>Hemos </a:t>
            </a:r>
            <a:r>
              <a:rPr lang="es-PE" sz="2400" dirty="0"/>
              <a:t>firmado un contrato para la entrega de un sistema de software de seguimiento de inventario a un cliente para el que se ha fijado un importe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s-PE" sz="2400" dirty="0"/>
              <a:t>El presidente de su empresa le ha pedido que realice un proyecto de investigación de clientes para el que sólo podrá utilizar el personal y el equipamiento de su departamento.</a:t>
            </a:r>
          </a:p>
          <a:p>
            <a:endParaRPr lang="es-PE" sz="2400" dirty="0"/>
          </a:p>
          <a:p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6160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>
                <a:solidFill>
                  <a:schemeClr val="accent2"/>
                </a:solidFill>
              </a:rPr>
              <a:t>7.3. EL ALCANCE</a:t>
            </a:r>
            <a:endParaRPr lang="es-PE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61883"/>
          </a:xfrm>
        </p:spPr>
        <p:txBody>
          <a:bodyPr>
            <a:normAutofit/>
          </a:bodyPr>
          <a:lstStyle/>
          <a:p>
            <a:r>
              <a:rPr lang="es-PE" sz="2400" dirty="0"/>
              <a:t>Debería considerar dos aspectos sobre el ámbito; el ámbito del producto y el ámbito del proyecto. Cada proyecto produce un único producto con éxito: un elemento tangible </a:t>
            </a:r>
            <a:r>
              <a:rPr lang="es-PE" sz="2400" dirty="0" smtClean="0"/>
              <a:t>o </a:t>
            </a:r>
            <a:r>
              <a:rPr lang="es-PE" sz="2400" dirty="0"/>
              <a:t>un servicio.  </a:t>
            </a:r>
            <a:r>
              <a:rPr lang="es-PE" sz="2400" dirty="0" smtClean="0"/>
              <a:t>El </a:t>
            </a:r>
            <a:r>
              <a:rPr lang="es-PE" sz="2400" dirty="0"/>
              <a:t>ámbito del proyecto normalmente se mide en tareas y fases.</a:t>
            </a:r>
          </a:p>
          <a:p>
            <a:r>
              <a:rPr lang="es-PE" sz="2400" dirty="0" smtClean="0"/>
              <a:t>A </a:t>
            </a:r>
            <a:r>
              <a:rPr lang="es-PE" sz="2400" dirty="0"/>
              <a:t>continuación se listan algunos ejemplos de delimitación de ámbito: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PE" sz="2400" dirty="0" smtClean="0"/>
              <a:t>Cuando </a:t>
            </a:r>
            <a:r>
              <a:rPr lang="es-PE" sz="2400" dirty="0"/>
              <a:t>una organización debe desarrollar un producto automotriz que cumpla determinados requisitos (por ejemplo, que las dimensiones físicas respondan a ciertas medidas expresadas en milímetros). </a:t>
            </a:r>
            <a:endParaRPr lang="es-PE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s-PE" sz="2400" dirty="0" smtClean="0"/>
              <a:t>Cuando </a:t>
            </a:r>
            <a:r>
              <a:rPr lang="es-PE" sz="2400" dirty="0"/>
              <a:t>sólo se pueden utilizar los servicios internos de una empresa para el desarrollo del producto, siguiendo una metodología muy concreta.</a:t>
            </a:r>
          </a:p>
          <a:p>
            <a:pPr marL="0" indent="0">
              <a:buNone/>
            </a:pP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748998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l" rtl="0">
              <a:lnSpc>
                <a:spcPct val="85000"/>
              </a:lnSpc>
              <a:spcBef>
                <a:spcPct val="0"/>
              </a:spcBef>
            </a:pPr>
            <a:r>
              <a:rPr lang="es-PE" sz="4800" kern="1200" spc="-5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8. GESTIÓN DE LAS DELIMITACIONES DEL PROYECTO</a:t>
            </a:r>
            <a:r>
              <a:rPr lang="es-PE" dirty="0"/>
              <a:t/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2077553"/>
            <a:ext cx="10058400" cy="4023360"/>
          </a:xfrm>
        </p:spPr>
        <p:txBody>
          <a:bodyPr/>
          <a:lstStyle/>
          <a:p>
            <a:r>
              <a:rPr lang="es-PE" sz="2400" dirty="0"/>
              <a:t>El triángulo del proyecto ilustra el proceso del balance de las delimitaciones como los tres lados de un triángulo que se encuentran conectados, y cualquier cambio realizado en uno de los lados del triángulo afecta al menos a otro de los lados.  A continuación se listan algunos ejemplos del balance de las delimitaciones. 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32059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dirty="0" smtClean="0">
                <a:solidFill>
                  <a:schemeClr val="accent2"/>
                </a:solidFill>
              </a:rPr>
              <a:t>8.1.</a:t>
            </a:r>
            <a:r>
              <a:rPr lang="es-PE" b="1" dirty="0">
                <a:solidFill>
                  <a:schemeClr val="accent2"/>
                </a:solidFill>
              </a:rPr>
              <a:t> SI LA DURACIÓN (EL TIEMPO) DE LA PROGRAMACIÓN DEL PROYECTO DISMINUYE</a:t>
            </a:r>
            <a:endParaRPr lang="es-PE" dirty="0">
              <a:solidFill>
                <a:schemeClr val="accent2"/>
              </a:solidFill>
            </a:endParaRP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" t="3216" r="7789" b="5844"/>
          <a:stretch/>
        </p:blipFill>
        <p:spPr bwMode="auto">
          <a:xfrm rot="16200000">
            <a:off x="3676216" y="173161"/>
            <a:ext cx="4431620" cy="78433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48245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891910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s-PE" dirty="0" smtClean="0">
                <a:solidFill>
                  <a:schemeClr val="accent2"/>
                </a:solidFill>
              </a:rPr>
              <a:t>8.2. </a:t>
            </a:r>
            <a:r>
              <a:rPr lang="es-PE" b="1" dirty="0" smtClean="0">
                <a:solidFill>
                  <a:schemeClr val="accent2"/>
                </a:solidFill>
              </a:rPr>
              <a:t>SI </a:t>
            </a:r>
            <a:r>
              <a:rPr lang="es-PE" b="1" dirty="0">
                <a:solidFill>
                  <a:schemeClr val="accent2"/>
                </a:solidFill>
              </a:rPr>
              <a:t>EL PRESUPUESTO (EL COSTO) DEL PROYECTO DISMINUYE. </a:t>
            </a:r>
            <a:r>
              <a:rPr lang="es-PE" dirty="0"/>
              <a:t/>
            </a:r>
            <a:br>
              <a:rPr lang="es-PE" dirty="0"/>
            </a:br>
            <a:endParaRPr lang="es-PE" dirty="0">
              <a:solidFill>
                <a:schemeClr val="accent2"/>
              </a:solidFill>
            </a:endParaRP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" t="4131" r="2675" b="3068"/>
          <a:stretch/>
        </p:blipFill>
        <p:spPr bwMode="auto">
          <a:xfrm>
            <a:off x="1287886" y="1790163"/>
            <a:ext cx="8834907" cy="44174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65004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2885" y="665434"/>
            <a:ext cx="10058400" cy="1450757"/>
          </a:xfrm>
        </p:spPr>
        <p:txBody>
          <a:bodyPr>
            <a:normAutofit fontScale="90000"/>
          </a:bodyPr>
          <a:lstStyle/>
          <a:p>
            <a:pPr lvl="0"/>
            <a:r>
              <a:rPr lang="es-PE" dirty="0" smtClean="0">
                <a:solidFill>
                  <a:schemeClr val="accent2"/>
                </a:solidFill>
              </a:rPr>
              <a:t>8.3. </a:t>
            </a:r>
            <a:r>
              <a:rPr lang="es-PE" b="1" dirty="0">
                <a:solidFill>
                  <a:schemeClr val="accent2"/>
                </a:solidFill>
              </a:rPr>
              <a:t>SI EL ÁMBITO DEL PROYECTO AUMENTA.</a:t>
            </a:r>
            <a:r>
              <a:rPr lang="es-PE" dirty="0"/>
              <a:t/>
            </a:r>
            <a:br>
              <a:rPr lang="es-PE" dirty="0"/>
            </a:br>
            <a:endParaRPr lang="es-PE" dirty="0">
              <a:solidFill>
                <a:schemeClr val="accent2"/>
              </a:solidFill>
            </a:endParaRPr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" t="5457" r="4126" b="4544"/>
          <a:stretch/>
        </p:blipFill>
        <p:spPr bwMode="auto">
          <a:xfrm rot="16200000">
            <a:off x="3515860" y="221097"/>
            <a:ext cx="4261080" cy="75103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29441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6975" y="1481071"/>
            <a:ext cx="10408705" cy="631065"/>
          </a:xfrm>
        </p:spPr>
        <p:txBody>
          <a:bodyPr>
            <a:normAutofit fontScale="90000"/>
          </a:bodyPr>
          <a:lstStyle/>
          <a:p>
            <a:pPr lvl="0"/>
            <a:r>
              <a:rPr lang="es-PE" b="1" dirty="0" smtClean="0">
                <a:solidFill>
                  <a:schemeClr val="accent2"/>
                </a:solidFill>
              </a:rPr>
              <a:t>9. ÁREAS </a:t>
            </a:r>
            <a:r>
              <a:rPr lang="es-PE" b="1" dirty="0">
                <a:solidFill>
                  <a:schemeClr val="accent2"/>
                </a:solidFill>
              </a:rPr>
              <a:t>DEL CONOCIMIENTO</a:t>
            </a:r>
            <a:r>
              <a:rPr lang="es-PE" dirty="0"/>
              <a:t/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46974" y="2768957"/>
            <a:ext cx="5112913" cy="3271235"/>
          </a:xfrm>
        </p:spPr>
        <p:txBody>
          <a:bodyPr>
            <a:normAutofit fontScale="92500" lnSpcReduction="20000"/>
          </a:bodyPr>
          <a:lstStyle/>
          <a:p>
            <a:r>
              <a:rPr lang="es-PE" sz="3600" dirty="0" smtClean="0"/>
              <a:t>Gestión </a:t>
            </a:r>
            <a:r>
              <a:rPr lang="es-PE" sz="3600" dirty="0"/>
              <a:t>de la Integración</a:t>
            </a:r>
          </a:p>
          <a:p>
            <a:pPr lvl="0"/>
            <a:r>
              <a:rPr lang="es-PE" sz="3600" dirty="0"/>
              <a:t>Gestión del Alcance</a:t>
            </a:r>
          </a:p>
          <a:p>
            <a:pPr lvl="0"/>
            <a:r>
              <a:rPr lang="es-PE" sz="3600" dirty="0"/>
              <a:t>Gestión del Tiempo</a:t>
            </a:r>
          </a:p>
          <a:p>
            <a:pPr lvl="0"/>
            <a:r>
              <a:rPr lang="es-PE" sz="3600" dirty="0"/>
              <a:t>Gestión del Costo</a:t>
            </a:r>
          </a:p>
          <a:p>
            <a:pPr lvl="0"/>
            <a:r>
              <a:rPr lang="es-PE" sz="3600" dirty="0"/>
              <a:t>Gestión de la Calidad</a:t>
            </a:r>
          </a:p>
          <a:p>
            <a:r>
              <a:rPr lang="es-PE" sz="2900" dirty="0"/>
              <a:t> </a:t>
            </a:r>
          </a:p>
          <a:p>
            <a:pPr lvl="0"/>
            <a:endParaRPr lang="es-PE" dirty="0"/>
          </a:p>
          <a:p>
            <a:endParaRPr lang="es-PE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859888" y="2768957"/>
            <a:ext cx="5550794" cy="337426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3600" dirty="0" smtClean="0"/>
              <a:t>Gestión de los Recursos Humanos</a:t>
            </a:r>
          </a:p>
          <a:p>
            <a:r>
              <a:rPr lang="es-PE" sz="3600" dirty="0" smtClean="0"/>
              <a:t>Gestión de las Comunicaciones</a:t>
            </a:r>
          </a:p>
          <a:p>
            <a:r>
              <a:rPr lang="es-PE" sz="3600" dirty="0" smtClean="0"/>
              <a:t>Gestión de los Riesgos</a:t>
            </a:r>
          </a:p>
          <a:p>
            <a:r>
              <a:rPr lang="es-PE" sz="3600" dirty="0" smtClean="0"/>
              <a:t>Gestión de las Adquisiciones</a:t>
            </a:r>
          </a:p>
          <a:p>
            <a:r>
              <a:rPr lang="es-PE" sz="3600" dirty="0" smtClean="0"/>
              <a:t>Gestión de los Interesados</a:t>
            </a:r>
          </a:p>
          <a:p>
            <a:r>
              <a:rPr lang="es-PE" sz="2900" dirty="0" smtClean="0"/>
              <a:t> </a:t>
            </a:r>
          </a:p>
          <a:p>
            <a:endParaRPr lang="es-PE" dirty="0" smtClean="0"/>
          </a:p>
          <a:p>
            <a:endParaRPr lang="es-PE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746974" y="1964027"/>
            <a:ext cx="9762186" cy="476519"/>
          </a:xfrm>
          <a:prstGeom prst="rect">
            <a:avLst/>
          </a:prstGeom>
        </p:spPr>
        <p:txBody>
          <a:bodyPr vert="horz" lIns="0" tIns="45720" rIns="0" bIns="45720" rtlCol="0">
            <a:normAutofit fontScale="2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1200" dirty="0" smtClean="0"/>
              <a:t>En base a la Guía del PMBOK® existen diez áreas del conocimiento</a:t>
            </a:r>
            <a:r>
              <a:rPr lang="es-PE" sz="3600" dirty="0" smtClean="0"/>
              <a:t>:</a:t>
            </a:r>
          </a:p>
          <a:p>
            <a:r>
              <a:rPr lang="es-PE" sz="2900" dirty="0" smtClean="0"/>
              <a:t> </a:t>
            </a:r>
          </a:p>
          <a:p>
            <a:endParaRPr lang="es-PE" dirty="0" smtClean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6235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>
                <a:solidFill>
                  <a:schemeClr val="accent2">
                    <a:lumMod val="75000"/>
                  </a:schemeClr>
                </a:solidFill>
              </a:rPr>
              <a:t>1. INTRODUCCIÓN</a:t>
            </a:r>
            <a:endParaRPr lang="es-PE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sz="2400" dirty="0"/>
              <a:t>A diario, se utiliza el término “proyecto” en diversas situaciones, tanto laborales como familiares, personales, etc.</a:t>
            </a:r>
          </a:p>
          <a:p>
            <a:r>
              <a:rPr lang="es-PE" sz="2400" dirty="0" smtClean="0"/>
              <a:t>Ejemplo</a:t>
            </a:r>
            <a:r>
              <a:rPr lang="es-PE" sz="2400" dirty="0"/>
              <a:t>:</a:t>
            </a:r>
          </a:p>
          <a:p>
            <a:pPr lvl="0"/>
            <a:r>
              <a:rPr lang="es-PE" sz="2400" dirty="0"/>
              <a:t>El gerente general de una empresa convoca a su gerente de sistemas y le dice: “Su principal proyecto para los próximos seis meses es la selección e implementación de un nuevo sistema de </a:t>
            </a:r>
            <a:r>
              <a:rPr lang="es-PE" sz="2400" dirty="0" err="1"/>
              <a:t>Call</a:t>
            </a:r>
            <a:r>
              <a:rPr lang="es-PE" sz="2400" dirty="0"/>
              <a:t> Center”.</a:t>
            </a:r>
          </a:p>
          <a:p>
            <a:pPr lvl="0"/>
            <a:r>
              <a:rPr lang="es-PE" sz="2400" dirty="0"/>
              <a:t>El presidente de una empresa constructora convoca una reunión de directorio para informar a sus integrantes que “Nuestro próximo proyecto será la construcción de un nuevo hotel en el centro de la ciudad, con un presupuesto de US$30’000,000”.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77403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>
                <a:solidFill>
                  <a:schemeClr val="accent2"/>
                </a:solidFill>
              </a:rPr>
              <a:t>10. PROCESOS</a:t>
            </a:r>
            <a:endParaRPr lang="es-PE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97056"/>
            <a:ext cx="10058400" cy="4023360"/>
          </a:xfrm>
        </p:spPr>
        <p:txBody>
          <a:bodyPr>
            <a:normAutofit/>
          </a:bodyPr>
          <a:lstStyle/>
          <a:p>
            <a:r>
              <a:rPr lang="es-MX" sz="2400" dirty="0"/>
              <a:t>Concebiremos a un proceso como se esquematiza en el gráfico a continuación:</a:t>
            </a:r>
            <a:endParaRPr lang="es-PE" sz="2400" dirty="0"/>
          </a:p>
          <a:p>
            <a:endParaRPr lang="es-MX" sz="2400" dirty="0" smtClean="0"/>
          </a:p>
          <a:p>
            <a:endParaRPr lang="es-MX" sz="2400" dirty="0"/>
          </a:p>
          <a:p>
            <a:endParaRPr lang="es-MX" sz="2400" dirty="0" smtClean="0"/>
          </a:p>
          <a:p>
            <a:endParaRPr lang="es-MX" sz="2400" dirty="0"/>
          </a:p>
          <a:p>
            <a:endParaRPr lang="es-MX" sz="2400" dirty="0" smtClean="0"/>
          </a:p>
          <a:p>
            <a:r>
              <a:rPr lang="es-MX" sz="2400" dirty="0" smtClean="0"/>
              <a:t>Cuando </a:t>
            </a:r>
            <a:r>
              <a:rPr lang="es-MX" sz="2400" dirty="0"/>
              <a:t>existen procesos relacionados, las salidas de un proceso suelen ser entradas del próximo proceso.</a:t>
            </a:r>
            <a:endParaRPr lang="es-PE" sz="2400" dirty="0"/>
          </a:p>
          <a:p>
            <a:endParaRPr lang="es-PE" sz="2400" dirty="0"/>
          </a:p>
          <a:p>
            <a:endParaRPr lang="es-PE" sz="2400" dirty="0"/>
          </a:p>
        </p:txBody>
      </p:sp>
      <p:pic>
        <p:nvPicPr>
          <p:cNvPr id="4" name="Imagen 3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120" t="6859" r="6018" b="4209"/>
          <a:stretch/>
        </p:blipFill>
        <p:spPr bwMode="auto">
          <a:xfrm rot="16200000">
            <a:off x="4693042" y="175175"/>
            <a:ext cx="2228044" cy="70807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9170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8492" y="540913"/>
            <a:ext cx="10058400" cy="938870"/>
          </a:xfrm>
        </p:spPr>
        <p:txBody>
          <a:bodyPr/>
          <a:lstStyle/>
          <a:p>
            <a:r>
              <a:rPr lang="es-PE" dirty="0" smtClean="0">
                <a:solidFill>
                  <a:schemeClr val="accent2"/>
                </a:solidFill>
              </a:rPr>
              <a:t>11. PROCESOS DE LA GUÍA DEL PMBOK</a:t>
            </a:r>
            <a:endParaRPr lang="es-PE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171734" cy="4284610"/>
          </a:xfrm>
        </p:spPr>
        <p:txBody>
          <a:bodyPr>
            <a:normAutofit lnSpcReduction="10000"/>
          </a:bodyPr>
          <a:lstStyle/>
          <a:p>
            <a:r>
              <a:rPr lang="es-MX" dirty="0"/>
              <a:t> </a:t>
            </a:r>
            <a:endParaRPr lang="es-PE" sz="2400" dirty="0"/>
          </a:p>
          <a:p>
            <a:r>
              <a:rPr lang="es-MX" sz="2400" dirty="0"/>
              <a:t>Se han identificado 47 procesos para la dirección de proyectos que debería conocer un buen DP. Cada uno de estos procesos, con sus entradas, herramientas y salidas, será desarrollado en los siguientes temas del presente curso. No es necesario aplicar todos los procesos en cada proyecto, los procesos a implementar dependerán del contexto, el tipo de proyecto, los recursos de la empresa, etc.</a:t>
            </a:r>
            <a:endParaRPr lang="es-PE" sz="2400" dirty="0"/>
          </a:p>
          <a:p>
            <a:r>
              <a:rPr lang="es-MX" sz="2400" dirty="0"/>
              <a:t> </a:t>
            </a:r>
            <a:endParaRPr lang="es-PE" sz="2400" dirty="0"/>
          </a:p>
          <a:p>
            <a:r>
              <a:rPr lang="es-MX" sz="2400" dirty="0"/>
              <a:t>Cabe destacar que los grupos de procesos no son áreas independientes entre sí, tampoco es necesario que termine un grupo al 100% para que comience el próximo grupo, sino que existe una fuerte interrelación entre todos los grupos de procesos como se esquematiza en el gráfico a continuación.</a:t>
            </a:r>
            <a:endParaRPr lang="es-PE" sz="2400" dirty="0"/>
          </a:p>
          <a:p>
            <a:pPr>
              <a:buFont typeface="Arial" panose="020B0604020202020204" pitchFamily="34" charset="0"/>
              <a:buChar char="•"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44865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71522" y="1987401"/>
            <a:ext cx="10058400" cy="4400520"/>
          </a:xfrm>
        </p:spPr>
        <p:txBody>
          <a:bodyPr>
            <a:normAutofit lnSpcReduction="10000"/>
          </a:bodyPr>
          <a:lstStyle/>
          <a:p>
            <a:r>
              <a:rPr lang="es-MX" sz="2200" dirty="0"/>
              <a:t>En la guía del PMBOK® </a:t>
            </a:r>
            <a:r>
              <a:rPr lang="es-MX" sz="2200" dirty="0" smtClean="0"/>
              <a:t>los 47 procesos se </a:t>
            </a:r>
            <a:r>
              <a:rPr lang="es-MX" sz="2200" dirty="0"/>
              <a:t>mencionan </a:t>
            </a:r>
            <a:r>
              <a:rPr lang="es-MX" sz="2200" dirty="0" smtClean="0"/>
              <a:t>en cinco </a:t>
            </a:r>
            <a:r>
              <a:rPr lang="es-MX" sz="2200" dirty="0"/>
              <a:t>grupos de procesos de la dirección de proyectos</a:t>
            </a:r>
            <a:r>
              <a:rPr lang="es-MX" sz="2200" dirty="0" smtClean="0"/>
              <a:t>:</a:t>
            </a:r>
            <a:endParaRPr lang="es-PE" sz="22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s-MX" sz="2200" b="1" dirty="0"/>
              <a:t>Procesos de inicio</a:t>
            </a:r>
            <a:r>
              <a:rPr lang="es-MX" sz="2200" dirty="0"/>
              <a:t>: la organización define los objetivos del proyecto, se identifican a los principales interesados, el sponsor asigna al DP y se autoriza formalmente el inicio del proyecto.</a:t>
            </a:r>
            <a:endParaRPr lang="es-PE" sz="22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s-MX" sz="2200" b="1" dirty="0"/>
              <a:t>Procesos de planificación</a:t>
            </a:r>
            <a:r>
              <a:rPr lang="es-MX" sz="2200" dirty="0"/>
              <a:t>: los interesados definen el alcance del proyecto y refinan los objetivos; el equipo desarrolla el plan para la dirección del proyecto que será la guía para un proyecto exitoso.</a:t>
            </a:r>
            <a:endParaRPr lang="es-PE" sz="2200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s-MX" sz="2200" b="1" dirty="0"/>
              <a:t>Procesos de ejecución</a:t>
            </a:r>
            <a:r>
              <a:rPr lang="es-MX" sz="2200" dirty="0"/>
              <a:t>: el director de proyecto coordina todos los recursos para implementar el plan para la dirección del proyecto</a:t>
            </a:r>
            <a:r>
              <a:rPr lang="es-MX" sz="2200" dirty="0" smtClean="0"/>
              <a:t>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s-MX" sz="2200" b="1" dirty="0" smtClean="0"/>
              <a:t>Procesos de monitoreo y control: </a:t>
            </a:r>
            <a:r>
              <a:rPr lang="es-MX" sz="2200" dirty="0" smtClean="0"/>
              <a:t>Es aquí donde se utiliza el MS Project</a:t>
            </a:r>
            <a:endParaRPr lang="es-PE" sz="2200" b="1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s-MX" sz="2200" b="1" dirty="0"/>
              <a:t>Procesos de cierre</a:t>
            </a:r>
            <a:r>
              <a:rPr lang="es-MX" sz="2200" dirty="0"/>
              <a:t>: el cliente acepta formalmente los entregables del proyecto.</a:t>
            </a:r>
            <a:endParaRPr lang="es-PE" sz="2200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88918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6" t="4905" r="8480" b="2162"/>
          <a:stretch/>
        </p:blipFill>
        <p:spPr bwMode="auto">
          <a:xfrm rot="10800000">
            <a:off x="1455310" y="695458"/>
            <a:ext cx="8203843" cy="50485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7026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645084"/>
              </p:ext>
            </p:extLst>
          </p:nvPr>
        </p:nvGraphicFramePr>
        <p:xfrm>
          <a:off x="1017430" y="850007"/>
          <a:ext cx="9762186" cy="5074274"/>
        </p:xfrm>
        <a:graphic>
          <a:graphicData uri="http://schemas.openxmlformats.org/drawingml/2006/table">
            <a:tbl>
              <a:tblPr firstRow="1" firstCol="1" bandRow="1"/>
              <a:tblGrid>
                <a:gridCol w="2011561"/>
                <a:gridCol w="1574797"/>
                <a:gridCol w="1607027"/>
                <a:gridCol w="1575908"/>
                <a:gridCol w="1513673"/>
                <a:gridCol w="1479220"/>
              </a:tblGrid>
              <a:tr h="7248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Inicio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Planificación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Ejecución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Control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Cierre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4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Integración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4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Alcance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4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4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Tiempo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6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4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Costo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3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4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Calidad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4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RRHH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3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48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Comunicaciones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4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Riesgos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5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4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Adquisiciones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4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Interesados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4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TOTAL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24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8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11</a:t>
                      </a:r>
                      <a:endParaRPr lang="es-P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MX" sz="20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</a:t>
                      </a:r>
                      <a:endParaRPr lang="es-P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9590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399245"/>
            <a:ext cx="10058400" cy="1093416"/>
          </a:xfrm>
        </p:spPr>
        <p:txBody>
          <a:bodyPr/>
          <a:lstStyle/>
          <a:p>
            <a:r>
              <a:rPr lang="es-PE" dirty="0" smtClean="0">
                <a:solidFill>
                  <a:schemeClr val="accent2">
                    <a:lumMod val="75000"/>
                  </a:schemeClr>
                </a:solidFill>
              </a:rPr>
              <a:t>2. EL PMI</a:t>
            </a:r>
            <a:endParaRPr lang="es-PE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E" sz="2400" dirty="0" smtClean="0">
                <a:solidFill>
                  <a:schemeClr val="tx1"/>
                </a:solidFill>
              </a:rPr>
              <a:t>El Project Management </a:t>
            </a:r>
            <a:r>
              <a:rPr lang="es-PE" sz="2400" dirty="0" err="1" smtClean="0">
                <a:solidFill>
                  <a:schemeClr val="tx1"/>
                </a:solidFill>
              </a:rPr>
              <a:t>Institute</a:t>
            </a:r>
            <a:r>
              <a:rPr lang="es-PE" sz="2400" dirty="0" smtClean="0">
                <a:solidFill>
                  <a:schemeClr val="tx1"/>
                </a:solidFill>
              </a:rPr>
              <a:t> (Organización Internacional de Administración de Proyectos).</a:t>
            </a:r>
          </a:p>
          <a:p>
            <a:r>
              <a:rPr lang="es-PE" sz="2400" dirty="0" smtClean="0">
                <a:solidFill>
                  <a:schemeClr val="tx1"/>
                </a:solidFill>
              </a:rPr>
              <a:t>Es </a:t>
            </a:r>
            <a:r>
              <a:rPr lang="es-PE" sz="2400" dirty="0">
                <a:solidFill>
                  <a:schemeClr val="tx1"/>
                </a:solidFill>
              </a:rPr>
              <a:t>la organización más reconocida en materia de administración de proyectos y ha logrado promover las mejores prácticas de administración de proyectos en todo el planeta. </a:t>
            </a:r>
            <a:endParaRPr lang="es-PE" sz="2400" dirty="0" smtClean="0">
              <a:solidFill>
                <a:schemeClr val="tx1"/>
              </a:solidFill>
            </a:endParaRPr>
          </a:p>
          <a:p>
            <a:r>
              <a:rPr lang="es-PE" sz="2400" dirty="0">
                <a:solidFill>
                  <a:schemeClr val="tx1"/>
                </a:solidFill>
              </a:rPr>
              <a:t>El PMI fija el estándar en la administración de proyectos en la actualidad.</a:t>
            </a:r>
          </a:p>
          <a:p>
            <a:pPr marL="0" indent="0">
              <a:buNone/>
            </a:pPr>
            <a:endParaRPr lang="es-PE" sz="2400" dirty="0">
              <a:solidFill>
                <a:schemeClr val="tx1"/>
              </a:solidFill>
            </a:endParaRPr>
          </a:p>
          <a:p>
            <a:endParaRPr lang="es-PE" sz="2400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76" y="4497994"/>
            <a:ext cx="3370114" cy="123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9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459" y="528033"/>
            <a:ext cx="10058400" cy="938870"/>
          </a:xfrm>
        </p:spPr>
        <p:txBody>
          <a:bodyPr/>
          <a:lstStyle/>
          <a:p>
            <a:r>
              <a:rPr lang="es-PE" dirty="0" smtClean="0">
                <a:solidFill>
                  <a:schemeClr val="accent2"/>
                </a:solidFill>
              </a:rPr>
              <a:t>3. CERTIFICACIONES DEL PMI</a:t>
            </a:r>
            <a:endParaRPr lang="es-PE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5459" y="1648495"/>
            <a:ext cx="11256135" cy="4649273"/>
          </a:xfrm>
        </p:spPr>
        <p:txBody>
          <a:bodyPr>
            <a:normAutofit fontScale="62500" lnSpcReduction="20000"/>
          </a:bodyPr>
          <a:lstStyle/>
          <a:p>
            <a:r>
              <a:rPr lang="es-PE" sz="3400" dirty="0"/>
              <a:t> </a:t>
            </a:r>
          </a:p>
          <a:p>
            <a:r>
              <a:rPr lang="es-PE" sz="3400" dirty="0"/>
              <a:t>Project Management Professional (PMP)</a:t>
            </a:r>
          </a:p>
          <a:p>
            <a:r>
              <a:rPr lang="es-PE" sz="3400" dirty="0" err="1"/>
              <a:t>Certified</a:t>
            </a:r>
            <a:r>
              <a:rPr lang="es-PE" sz="3400" dirty="0"/>
              <a:t> </a:t>
            </a:r>
            <a:r>
              <a:rPr lang="es-PE" sz="3400" dirty="0" err="1"/>
              <a:t>Associate</a:t>
            </a:r>
            <a:r>
              <a:rPr lang="es-PE" sz="3400" dirty="0"/>
              <a:t> in Project Management (CAPM)</a:t>
            </a:r>
          </a:p>
          <a:p>
            <a:r>
              <a:rPr lang="es-PE" sz="3400" dirty="0" err="1"/>
              <a:t>Program</a:t>
            </a:r>
            <a:r>
              <a:rPr lang="es-PE" sz="3400" dirty="0"/>
              <a:t> Management Professional (</a:t>
            </a:r>
            <a:r>
              <a:rPr lang="es-PE" sz="3400" dirty="0" err="1"/>
              <a:t>PgMP</a:t>
            </a:r>
            <a:r>
              <a:rPr lang="es-PE" sz="3400" dirty="0"/>
              <a:t>)</a:t>
            </a:r>
          </a:p>
          <a:p>
            <a:r>
              <a:rPr lang="es-PE" sz="3400" dirty="0"/>
              <a:t>Portfolio Management Professional (</a:t>
            </a:r>
            <a:r>
              <a:rPr lang="es-PE" sz="3400" dirty="0" err="1"/>
              <a:t>PfMP</a:t>
            </a:r>
            <a:r>
              <a:rPr lang="es-PE" sz="3400" dirty="0"/>
              <a:t>)</a:t>
            </a:r>
          </a:p>
          <a:p>
            <a:r>
              <a:rPr lang="es-PE" sz="3400" dirty="0"/>
              <a:t>PMI Agile </a:t>
            </a:r>
            <a:r>
              <a:rPr lang="es-PE" sz="3400" dirty="0" err="1"/>
              <a:t>Certified</a:t>
            </a:r>
            <a:r>
              <a:rPr lang="es-PE" sz="3400" dirty="0"/>
              <a:t> </a:t>
            </a:r>
            <a:r>
              <a:rPr lang="es-PE" sz="3400" dirty="0" err="1"/>
              <a:t>Practitioner</a:t>
            </a:r>
            <a:r>
              <a:rPr lang="es-PE" sz="3400" dirty="0"/>
              <a:t> (PMI-ACP)</a:t>
            </a:r>
          </a:p>
          <a:p>
            <a:r>
              <a:rPr lang="es-PE" sz="3400" dirty="0"/>
              <a:t>PMI </a:t>
            </a:r>
            <a:r>
              <a:rPr lang="es-PE" sz="3400" dirty="0" err="1"/>
              <a:t>Risk</a:t>
            </a:r>
            <a:r>
              <a:rPr lang="es-PE" sz="3400" dirty="0"/>
              <a:t> Management Professional (PMI-RMP)</a:t>
            </a:r>
          </a:p>
          <a:p>
            <a:r>
              <a:rPr lang="es-PE" sz="3400" dirty="0"/>
              <a:t>PMI </a:t>
            </a:r>
            <a:r>
              <a:rPr lang="es-PE" sz="3400" dirty="0" err="1"/>
              <a:t>Scheduling</a:t>
            </a:r>
            <a:r>
              <a:rPr lang="es-PE" sz="3400" dirty="0"/>
              <a:t> Professional (PMI-SP)</a:t>
            </a:r>
          </a:p>
          <a:p>
            <a:r>
              <a:rPr lang="es-PE" sz="3400" dirty="0"/>
              <a:t> </a:t>
            </a:r>
          </a:p>
          <a:p>
            <a:r>
              <a:rPr lang="es-PE" sz="3400" dirty="0" smtClean="0"/>
              <a:t>La certificación PMP </a:t>
            </a:r>
            <a:r>
              <a:rPr lang="es-PE" sz="3400" dirty="0"/>
              <a:t>es ahora un requisito para muchos trabajos de administración de proyectos y otras posiciones especialmente en el campo de las Tecnologías de Información  (TI) en el cual la administración de proyectos es una función y responsabilidad muy importante.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85527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492666"/>
            <a:ext cx="10058400" cy="1052800"/>
          </a:xfrm>
        </p:spPr>
        <p:txBody>
          <a:bodyPr/>
          <a:lstStyle/>
          <a:p>
            <a:r>
              <a:rPr lang="es-PE" dirty="0" smtClean="0">
                <a:solidFill>
                  <a:schemeClr val="accent2"/>
                </a:solidFill>
              </a:rPr>
              <a:t>4. PROYECTO</a:t>
            </a:r>
            <a:endParaRPr lang="es-PE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84101" y="2181038"/>
            <a:ext cx="5012457" cy="4023360"/>
          </a:xfrm>
        </p:spPr>
        <p:txBody>
          <a:bodyPr/>
          <a:lstStyle/>
          <a:p>
            <a:r>
              <a:rPr lang="es-PE" sz="2400" dirty="0"/>
              <a:t>La guía del PMBOK define un proyecto como “Un esfuerzo temporal que se lleva a cabo para la creación de un producto, servicio o resultado único. Basándonos en esta definición, conoceremos lo que es y lo que no es un proyecto.</a:t>
            </a:r>
          </a:p>
          <a:p>
            <a:r>
              <a:rPr lang="es-PE" b="1" dirty="0"/>
              <a:t> </a:t>
            </a:r>
            <a:endParaRPr lang="es-PE" dirty="0"/>
          </a:p>
          <a:p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5318" t="16153" r="33799" b="6206"/>
          <a:stretch/>
        </p:blipFill>
        <p:spPr>
          <a:xfrm>
            <a:off x="7431110" y="1944710"/>
            <a:ext cx="3013656" cy="425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72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912" t="7028" r="4792" b="42827"/>
          <a:stretch/>
        </p:blipFill>
        <p:spPr bwMode="auto">
          <a:xfrm rot="16200000">
            <a:off x="4038889" y="-2661244"/>
            <a:ext cx="4029927" cy="11161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4694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54" t="35455" r="27716" b="28490"/>
          <a:stretch/>
        </p:blipFill>
        <p:spPr bwMode="auto">
          <a:xfrm rot="16200000">
            <a:off x="3596157" y="-1852665"/>
            <a:ext cx="5072393" cy="10081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92507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41" t="56647" r="53472" b="1817"/>
          <a:stretch/>
        </p:blipFill>
        <p:spPr bwMode="auto">
          <a:xfrm rot="16200000">
            <a:off x="3050628" y="-2215054"/>
            <a:ext cx="5833242" cy="110516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44100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531302"/>
            <a:ext cx="10058400" cy="1155831"/>
          </a:xfrm>
        </p:spPr>
        <p:txBody>
          <a:bodyPr>
            <a:normAutofit fontScale="90000"/>
          </a:bodyPr>
          <a:lstStyle/>
          <a:p>
            <a:r>
              <a:rPr lang="es-PE" b="1" dirty="0"/>
              <a:t> </a:t>
            </a:r>
            <a:r>
              <a:rPr lang="es-PE" dirty="0"/>
              <a:t/>
            </a:r>
            <a:br>
              <a:rPr lang="es-PE" dirty="0"/>
            </a:br>
            <a:r>
              <a:rPr lang="es-PE" dirty="0" smtClean="0">
                <a:solidFill>
                  <a:schemeClr val="accent2"/>
                </a:solidFill>
              </a:rPr>
              <a:t>5.</a:t>
            </a:r>
            <a:r>
              <a:rPr lang="es-PE" b="1" dirty="0" smtClean="0">
                <a:solidFill>
                  <a:schemeClr val="accent2"/>
                </a:solidFill>
              </a:rPr>
              <a:t>PROYECTO </a:t>
            </a:r>
            <a:r>
              <a:rPr lang="es-PE" b="1" dirty="0">
                <a:solidFill>
                  <a:schemeClr val="accent2"/>
                </a:solidFill>
              </a:rPr>
              <a:t>VS. TRABAJO OPERATIVO</a:t>
            </a:r>
            <a:r>
              <a:rPr lang="es-PE" dirty="0"/>
              <a:t/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PE" sz="2400" dirty="0" smtClean="0"/>
              <a:t>Construir una casa es un proyecto o un trabajo operativo? ¿Y hacer una pizza?</a:t>
            </a:r>
          </a:p>
          <a:p>
            <a:endParaRPr lang="es-PE" sz="2400" dirty="0"/>
          </a:p>
          <a:p>
            <a:endParaRPr lang="es-PE" sz="2400" dirty="0" smtClean="0"/>
          </a:p>
          <a:p>
            <a:endParaRPr lang="es-PE" sz="2400" dirty="0"/>
          </a:p>
          <a:p>
            <a:endParaRPr lang="es-PE" sz="2400" dirty="0" smtClean="0"/>
          </a:p>
          <a:p>
            <a:r>
              <a:rPr lang="es-PE" sz="2400" b="1" dirty="0"/>
              <a:t>PROYECTO</a:t>
            </a:r>
            <a:r>
              <a:rPr lang="es-PE" sz="2400" dirty="0"/>
              <a:t>: Esfuerzo temporal que se lleva a cabo para crear un producto, servicio o resultado único.</a:t>
            </a:r>
          </a:p>
          <a:p>
            <a:r>
              <a:rPr lang="es-PE" sz="2400" b="1" dirty="0"/>
              <a:t>TRABAJO OPERATIVO</a:t>
            </a:r>
            <a:r>
              <a:rPr lang="es-PE" sz="2400" dirty="0"/>
              <a:t>: Efectuar permanentemente actividades que generan un mismo producto o proveen un servicio repetitivo.</a:t>
            </a:r>
          </a:p>
          <a:p>
            <a:endParaRPr lang="es-PE" dirty="0"/>
          </a:p>
        </p:txBody>
      </p:sp>
      <p:pic>
        <p:nvPicPr>
          <p:cNvPr id="14" name="Imagen 13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5463" r="2842" b="10119"/>
          <a:stretch/>
        </p:blipFill>
        <p:spPr bwMode="auto">
          <a:xfrm>
            <a:off x="4136751" y="2579043"/>
            <a:ext cx="3036781" cy="10332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79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367</TotalTime>
  <Words>1081</Words>
  <Application>Microsoft Office PowerPoint</Application>
  <PresentationFormat>Panorámica</PresentationFormat>
  <Paragraphs>167</Paragraphs>
  <Slides>24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Wingdings</vt:lpstr>
      <vt:lpstr>Retrospección</vt:lpstr>
      <vt:lpstr>GESTIÓN DE PROYECTOS CON MS PROJECT</vt:lpstr>
      <vt:lpstr>1. INTRODUCCIÓN</vt:lpstr>
      <vt:lpstr>2. EL PMI</vt:lpstr>
      <vt:lpstr>3. CERTIFICACIONES DEL PMI</vt:lpstr>
      <vt:lpstr>4. PROYECTO</vt:lpstr>
      <vt:lpstr>Presentación de PowerPoint</vt:lpstr>
      <vt:lpstr>Presentación de PowerPoint</vt:lpstr>
      <vt:lpstr>Presentación de PowerPoint</vt:lpstr>
      <vt:lpstr>  5.PROYECTO VS. TRABAJO OPERATIVO </vt:lpstr>
      <vt:lpstr>6. CONTEXTO DE LA DIRECCIÓN DE PROYECTOS</vt:lpstr>
      <vt:lpstr>Presentación de PowerPoint</vt:lpstr>
      <vt:lpstr>7.1. EL TIEMPO</vt:lpstr>
      <vt:lpstr>7.2 .EL COSTO</vt:lpstr>
      <vt:lpstr>7.3. EL ALCANCE</vt:lpstr>
      <vt:lpstr>8. GESTIÓN DE LAS DELIMITACIONES DEL PROYECTO </vt:lpstr>
      <vt:lpstr>8.1. SI LA DURACIÓN (EL TIEMPO) DE LA PROGRAMACIÓN DEL PROYECTO DISMINUYE</vt:lpstr>
      <vt:lpstr>8.2. SI EL PRESUPUESTO (EL COSTO) DEL PROYECTO DISMINUYE.  </vt:lpstr>
      <vt:lpstr>8.3. SI EL ÁMBITO DEL PROYECTO AUMENTA. </vt:lpstr>
      <vt:lpstr>9. ÁREAS DEL CONOCIMIENTO </vt:lpstr>
      <vt:lpstr>10. PROCESOS</vt:lpstr>
      <vt:lpstr>11. PROCESOS DE LA GUÍA DEL PMBOK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DE PROYECTOS</dc:title>
  <dc:creator>Ing. Johnny Torres</dc:creator>
  <cp:lastModifiedBy>ALUMNO</cp:lastModifiedBy>
  <cp:revision>26</cp:revision>
  <dcterms:created xsi:type="dcterms:W3CDTF">2015-04-17T20:33:38Z</dcterms:created>
  <dcterms:modified xsi:type="dcterms:W3CDTF">2015-11-08T22:02:20Z</dcterms:modified>
</cp:coreProperties>
</file>